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99" r:id="rId2"/>
    <p:sldId id="719" r:id="rId3"/>
    <p:sldId id="722" r:id="rId4"/>
    <p:sldId id="720" r:id="rId5"/>
    <p:sldId id="743" r:id="rId6"/>
    <p:sldId id="744" r:id="rId7"/>
    <p:sldId id="745" r:id="rId8"/>
    <p:sldId id="724" r:id="rId9"/>
    <p:sldId id="725" r:id="rId10"/>
    <p:sldId id="726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  <p:sldId id="736" r:id="rId21"/>
    <p:sldId id="737" r:id="rId22"/>
    <p:sldId id="738" r:id="rId23"/>
    <p:sldId id="739" r:id="rId24"/>
    <p:sldId id="740" r:id="rId25"/>
    <p:sldId id="741" r:id="rId26"/>
    <p:sldId id="742" r:id="rId27"/>
    <p:sldId id="746" r:id="rId28"/>
    <p:sldId id="747" r:id="rId29"/>
    <p:sldId id="748" r:id="rId30"/>
    <p:sldId id="749" r:id="rId31"/>
    <p:sldId id="750" r:id="rId32"/>
    <p:sldId id="751" r:id="rId33"/>
    <p:sldId id="752" r:id="rId34"/>
    <p:sldId id="753" r:id="rId35"/>
    <p:sldId id="755" r:id="rId36"/>
    <p:sldId id="754" r:id="rId37"/>
    <p:sldId id="757" r:id="rId38"/>
    <p:sldId id="756" r:id="rId39"/>
    <p:sldId id="6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1" autoAdjust="0"/>
    <p:restoredTop sz="94660"/>
  </p:normalViewPr>
  <p:slideViewPr>
    <p:cSldViewPr snapToGrid="0">
      <p:cViewPr>
        <p:scale>
          <a:sx n="150" d="100"/>
          <a:sy n="150" d="100"/>
        </p:scale>
        <p:origin x="7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3"/>
          <c:order val="0"/>
          <c:tx>
            <c:v>Dalal-Triggs</c:v>
          </c:tx>
          <c:marker>
            <c:symbol val="circl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F9-48CF-86BA-DE56D4E52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5918024"/>
        <c:axId val="355919200"/>
      </c:lineChart>
      <c:catAx>
        <c:axId val="35591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55919200"/>
        <c:crosses val="autoZero"/>
        <c:auto val="1"/>
        <c:lblAlgn val="ctr"/>
        <c:lblOffset val="100"/>
        <c:noMultiLvlLbl val="0"/>
      </c:catAx>
      <c:valAx>
        <c:axId val="355919200"/>
        <c:scaling>
          <c:orientation val="minMax"/>
          <c:max val="0.70000000000000007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5918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95-45DB-837A-714E3D7E40BC}"/>
            </c:ext>
          </c:extLst>
        </c:ser>
        <c:ser>
          <c:idx val="3"/>
          <c:order val="1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95-45DB-837A-714E3D7E40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473592"/>
        <c:axId val="291473200"/>
      </c:lineChart>
      <c:catAx>
        <c:axId val="29147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1473200"/>
        <c:crosses val="autoZero"/>
        <c:auto val="1"/>
        <c:lblAlgn val="ctr"/>
        <c:lblOffset val="100"/>
        <c:noMultiLvlLbl val="0"/>
      </c:catAx>
      <c:valAx>
        <c:axId val="291473200"/>
        <c:scaling>
          <c:orientation val="minMax"/>
          <c:max val="0.7000000000000000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1473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Improvements in Object Detection</a:t>
            </a:r>
            <a:endParaRPr lang="en-US" sz="2400" b="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DT and DPM</c:v>
          </c:tx>
          <c:spPr>
            <a:ln w="38100"/>
          </c:spPr>
          <c:marker>
            <c:symbol val="square"/>
            <c:size val="10"/>
          </c:marker>
          <c:cat>
            <c:numRef>
              <c:f>Sheet1!$A$4:$A$11</c:f>
              <c:numCache>
                <c:formatCode>General</c:formatCode>
                <c:ptCount val="8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23-4C33-9D48-DE36E121BC70}"/>
            </c:ext>
          </c:extLst>
        </c:ser>
        <c:ser>
          <c:idx val="0"/>
          <c:order val="1"/>
          <c:tx>
            <c:v>regionlets</c:v>
          </c:tx>
          <c:marker>
            <c:symbol val="diamond"/>
            <c:size val="12"/>
          </c:marker>
          <c:val>
            <c:numRef>
              <c:f>Sheet1!$C$4:$C$11</c:f>
              <c:numCache>
                <c:formatCode>General</c:formatCode>
                <c:ptCount val="8"/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23-4C33-9D48-DE36E121BC70}"/>
            </c:ext>
          </c:extLst>
        </c:ser>
        <c:ser>
          <c:idx val="2"/>
          <c:order val="2"/>
          <c:tx>
            <c:v>R-CNN</c:v>
          </c:tx>
          <c:marker>
            <c:symbol val="triangle"/>
            <c:size val="12"/>
          </c:marker>
          <c:val>
            <c:numRef>
              <c:f>Sheet1!$D$4:$D$11</c:f>
              <c:numCache>
                <c:formatCode>General</c:formatCode>
                <c:ptCount val="8"/>
                <c:pt idx="7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23-4C33-9D48-DE36E121BC70}"/>
            </c:ext>
          </c:extLst>
        </c:ser>
        <c:ser>
          <c:idx val="3"/>
          <c:order val="3"/>
          <c:tx>
            <c:v>Dalal-Triggs</c:v>
          </c:tx>
          <c:marker>
            <c:symbol val="circle"/>
            <c:size val="10"/>
          </c:marker>
          <c:val>
            <c:numRef>
              <c:f>Sheet1!$E$4:$E$11</c:f>
              <c:numCache>
                <c:formatCode>General</c:formatCode>
                <c:ptCount val="8"/>
                <c:pt idx="0">
                  <c:v>0.108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23-4C33-9D48-DE36E121B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2408736"/>
        <c:axId val="292413832"/>
      </c:lineChart>
      <c:catAx>
        <c:axId val="292408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92413832"/>
        <c:crosses val="autoZero"/>
        <c:auto val="1"/>
        <c:lblAlgn val="ctr"/>
        <c:lblOffset val="100"/>
        <c:noMultiLvlLbl val="0"/>
      </c:catAx>
      <c:valAx>
        <c:axId val="2924138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/>
                  <a:t>Mean</a:t>
                </a:r>
                <a:r>
                  <a:rPr lang="en-US" sz="1600" b="0" baseline="0" dirty="0"/>
                  <a:t> Average </a:t>
                </a:r>
                <a:r>
                  <a:rPr lang="en-US" sz="1600" b="0" baseline="0" dirty="0" smtClean="0"/>
                  <a:t>Precision (VOC 2007)</a:t>
                </a:r>
                <a:endParaRPr lang="en-US" sz="16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92408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00BC0-55BC-46F5-8F73-F45F7D45D071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7B984-9EB0-4360-AAD1-21D3DCF6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1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C8D09-45E1-41B8-B750-D9B9A6AF69F6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589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34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6094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26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6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2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4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8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79651-8487-4BBD-969D-A511B1087813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CCF81-5570-496D-813E-D777E1CBF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5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1.2524.pdf" TargetMode="External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1504.08083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arxiv.org/pdf/1506.0149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pjreddie.com/darknet/yolo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wliu/papers/ssd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arxiv.org/pdf/1612.0824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arxiv.org/pdf/1612.08242.pdf" TargetMode="Externa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zli115.web.engr.illinois.edu/wp-content/uploads/2016/10/047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637" y="1374612"/>
            <a:ext cx="7752726" cy="1140667"/>
          </a:xfrm>
          <a:noFill/>
        </p:spPr>
        <p:txBody>
          <a:bodyPr anchor="ctr" anchorCtr="1">
            <a:normAutofit/>
          </a:bodyPr>
          <a:lstStyle/>
          <a:p>
            <a:r>
              <a:rPr lang="en-US" sz="6600" dirty="0" smtClean="0"/>
              <a:t>Object Detection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637" y="5561722"/>
            <a:ext cx="7752726" cy="1182655"/>
          </a:xfrm>
          <a:noFill/>
        </p:spPr>
        <p:txBody>
          <a:bodyPr anchor="ctr" anchorCtr="1">
            <a:noAutofit/>
          </a:bodyPr>
          <a:lstStyle/>
          <a:p>
            <a:r>
              <a:rPr lang="en-US" sz="2400" dirty="0"/>
              <a:t>Jia-Bin Huang</a:t>
            </a:r>
          </a:p>
          <a:p>
            <a:r>
              <a:rPr lang="en-US" sz="2400" dirty="0"/>
              <a:t>Virginia </a:t>
            </a:r>
            <a:r>
              <a:rPr lang="en-US" sz="2400" dirty="0" smtClean="0"/>
              <a:t>Tech</a:t>
            </a:r>
          </a:p>
          <a:p>
            <a:r>
              <a:rPr lang="en-US" sz="2400" dirty="0" smtClean="0"/>
              <a:t>ECE 6554 Advanced Computer Vision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480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3584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6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6869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3.	Hybrid template/parts model</a:t>
            </a:r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Detections</a:t>
            </a:r>
          </a:p>
        </p:txBody>
      </p: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7134225" y="6581775"/>
            <a:ext cx="18716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Felzenszwalb et al. 2008</a:t>
            </a:r>
          </a:p>
        </p:txBody>
      </p:sp>
    </p:spTree>
    <p:extLst>
      <p:ext uri="{BB962C8B-B14F-4D97-AF65-F5344CB8AC3E}">
        <p14:creationId xmlns:p14="http://schemas.microsoft.com/office/powerpoint/2010/main" val="28749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marL="514350" indent="-514350">
              <a:buFont typeface="Arial" charset="0"/>
              <a:buAutoNum type="arabicPeriod" startAt="4"/>
            </a:pPr>
            <a:r>
              <a:rPr lang="en-US" smtClean="0"/>
              <a:t>3D-ish model</a:t>
            </a:r>
          </a:p>
          <a:p>
            <a:pPr marL="514350" indent="-514350"/>
            <a:r>
              <a:rPr lang="en-US" smtClean="0"/>
              <a:t>Object is collection of 3D planar patches under affine transformation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51927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8888" y="2819400"/>
            <a:ext cx="40751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724400" y="4572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2895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 an alignment of the model to the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93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28650" y="1518024"/>
            <a:ext cx="7886700" cy="4658939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Sliding window</a:t>
            </a:r>
          </a:p>
          <a:p>
            <a:pPr marL="914400" lvl="1" indent="-514350"/>
            <a:r>
              <a:rPr lang="en-US" dirty="0" smtClean="0"/>
              <a:t>Test patch at each location and scale</a:t>
            </a:r>
          </a:p>
        </p:txBody>
      </p:sp>
      <p:pic>
        <p:nvPicPr>
          <p:cNvPr id="39940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441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23 C 0.23525 -0.00556 0.46962 -0.01112 0.4684 0.00463 C 0.46719 0.0206 -0.00347 0.07106 -0.0066 0.0956 C -0.00955 0.12037 0.44965 0.13287 0.45 0.15254 C 0.45035 0.17222 -0.00469 0.19421 -0.00469 0.21388 C -0.00469 0.23356 0.45 0.25115 0.45 0.27083 C 0.45 0.29051 -0.00191 0.31944 -0.00469 0.33217 C -0.00729 0.3449 0.43143 0.33865 0.43351 0.34814 C 0.43559 0.35763 0.00521 0.37916 0.00816 0.38912 C 0.01129 0.39907 0.2316 0.40301 0.45191 0.4074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9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628650" y="1476188"/>
            <a:ext cx="7886700" cy="4700775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Sliding window</a:t>
            </a:r>
          </a:p>
          <a:p>
            <a:pPr marL="914400" lvl="1" indent="-514350"/>
            <a:r>
              <a:rPr lang="en-US" smtClean="0"/>
              <a:t>Test patch at each location and scale</a:t>
            </a:r>
          </a:p>
          <a:p>
            <a:pPr marL="914400" lvl="1" indent="-514350"/>
            <a:endParaRPr lang="en-US" smtClean="0"/>
          </a:p>
        </p:txBody>
      </p:sp>
      <p:pic>
        <p:nvPicPr>
          <p:cNvPr id="40964" name="Picture 13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79688"/>
            <a:ext cx="3048000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52600" y="2590800"/>
            <a:ext cx="250825" cy="66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0162 C 0.15504 -0.0051 0.31129 -0.00811 0.31007 0.00092 C 0.30938 0.01041 -0.00416 0.04051 -0.00625 0.05486 C -0.00798 0.06967 0.29792 0.07731 0.29809 0.08912 C 0.29827 0.10069 -0.00503 0.11365 -0.00503 0.12546 C -0.00503 0.13703 0.29809 0.14745 0.29809 0.15902 C 0.29809 0.17083 -0.00312 0.18819 -0.00503 0.1956 C -0.00677 0.20324 0.28559 0.1993 0.28698 0.20532 C 0.28854 0.21088 0.00156 0.22384 0.00365 0.22963 C 0.00573 0.23541 0.15243 0.23773 0.29931 0.24074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1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Voting from patches/keypoints</a:t>
            </a:r>
          </a:p>
          <a:p>
            <a:pPr marL="914400" lvl="1" indent="-514350">
              <a:buFont typeface="Arial" charset="0"/>
              <a:buNone/>
            </a:pPr>
            <a:endParaRPr lang="en-US" smtClean="0"/>
          </a:p>
        </p:txBody>
      </p:sp>
      <p:pic>
        <p:nvPicPr>
          <p:cNvPr id="41988" name="Picture 3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1" name="Text Box 4"/>
          <p:cNvSpPr txBox="1">
            <a:spLocks noChangeArrowheads="1"/>
          </p:cNvSpPr>
          <p:nvPr/>
        </p:nvSpPr>
        <p:spPr bwMode="auto">
          <a:xfrm>
            <a:off x="1076325" y="2614613"/>
            <a:ext cx="1536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Interest Points</a:t>
            </a:r>
            <a:endParaRPr lang="en-GB" dirty="0">
              <a:latin typeface="+mj-lt"/>
            </a:endParaRPr>
          </a:p>
        </p:txBody>
      </p:sp>
      <p:pic>
        <p:nvPicPr>
          <p:cNvPr id="41990" name="Picture 5" descr="result-t1f3l16528-intp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1" name="Line 7"/>
          <p:cNvSpPr>
            <a:spLocks noChangeShapeType="1"/>
          </p:cNvSpPr>
          <p:nvPr/>
        </p:nvSpPr>
        <p:spPr bwMode="auto">
          <a:xfrm>
            <a:off x="2790825" y="3816350"/>
            <a:ext cx="457200" cy="0"/>
          </a:xfrm>
          <a:prstGeom prst="line">
            <a:avLst/>
          </a:prstGeom>
          <a:noFill/>
          <a:ln w="12700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6" name="Text Box 9"/>
          <p:cNvSpPr txBox="1">
            <a:spLocks noChangeArrowheads="1"/>
          </p:cNvSpPr>
          <p:nvPr/>
        </p:nvSpPr>
        <p:spPr bwMode="auto">
          <a:xfrm>
            <a:off x="3048000" y="2438400"/>
            <a:ext cx="207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Matched Codebook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Entries</a:t>
            </a:r>
            <a:endParaRPr lang="en-GB" dirty="0">
              <a:latin typeface="+mj-lt"/>
            </a:endParaRPr>
          </a:p>
        </p:txBody>
      </p:sp>
      <p:pic>
        <p:nvPicPr>
          <p:cNvPr id="41993" name="Picture 10" descr="result-t1f3l16528-pat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7550" y="3124200"/>
            <a:ext cx="18002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5076825" y="381635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1" name="Text Box 14"/>
          <p:cNvSpPr txBox="1">
            <a:spLocks noChangeArrowheads="1"/>
          </p:cNvSpPr>
          <p:nvPr/>
        </p:nvSpPr>
        <p:spPr bwMode="auto">
          <a:xfrm>
            <a:off x="5715000" y="2438400"/>
            <a:ext cx="1382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Probabilistic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Voting</a:t>
            </a:r>
            <a:endParaRPr lang="en-GB" dirty="0">
              <a:latin typeface="+mj-lt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3124200"/>
            <a:ext cx="1800225" cy="1350963"/>
            <a:chOff x="3810" y="1026"/>
            <a:chExt cx="1134" cy="851"/>
          </a:xfrm>
        </p:grpSpPr>
        <p:pic>
          <p:nvPicPr>
            <p:cNvPr id="42062" name="Picture 16" descr="t1f3l16528-gra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" y="1026"/>
              <a:ext cx="1134" cy="8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63" name="Line 17"/>
            <p:cNvSpPr>
              <a:spLocks noChangeShapeType="1"/>
            </p:cNvSpPr>
            <p:nvPr/>
          </p:nvSpPr>
          <p:spPr bwMode="auto">
            <a:xfrm flipH="1">
              <a:off x="4214" y="1160"/>
              <a:ext cx="27" cy="1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4" name="Line 18"/>
            <p:cNvSpPr>
              <a:spLocks noChangeShapeType="1"/>
            </p:cNvSpPr>
            <p:nvPr/>
          </p:nvSpPr>
          <p:spPr bwMode="auto">
            <a:xfrm flipV="1">
              <a:off x="4173" y="1298"/>
              <a:ext cx="91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65" name="Oval 19"/>
            <p:cNvSpPr>
              <a:spLocks noChangeArrowheads="1"/>
            </p:cNvSpPr>
            <p:nvPr/>
          </p:nvSpPr>
          <p:spPr bwMode="auto">
            <a:xfrm>
              <a:off x="4189" y="1288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6" name="Oval 20"/>
            <p:cNvSpPr>
              <a:spLocks noChangeArrowheads="1"/>
            </p:cNvSpPr>
            <p:nvPr/>
          </p:nvSpPr>
          <p:spPr bwMode="auto">
            <a:xfrm>
              <a:off x="4744" y="1261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7" name="Oval 21"/>
            <p:cNvSpPr>
              <a:spLocks noChangeArrowheads="1"/>
            </p:cNvSpPr>
            <p:nvPr/>
          </p:nvSpPr>
          <p:spPr bwMode="auto">
            <a:xfrm>
              <a:off x="3919" y="1298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8" name="Oval 22"/>
            <p:cNvSpPr>
              <a:spLocks noChangeArrowheads="1"/>
            </p:cNvSpPr>
            <p:nvPr/>
          </p:nvSpPr>
          <p:spPr bwMode="auto">
            <a:xfrm>
              <a:off x="4245" y="1272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69" name="Oval 23"/>
            <p:cNvSpPr>
              <a:spLocks noChangeArrowheads="1"/>
            </p:cNvSpPr>
            <p:nvPr/>
          </p:nvSpPr>
          <p:spPr bwMode="auto">
            <a:xfrm>
              <a:off x="4694" y="1276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0" name="Oval 24"/>
            <p:cNvSpPr>
              <a:spLocks noChangeArrowheads="1"/>
            </p:cNvSpPr>
            <p:nvPr/>
          </p:nvSpPr>
          <p:spPr bwMode="auto">
            <a:xfrm>
              <a:off x="4717" y="1309"/>
              <a:ext cx="45" cy="4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1" name="Line 25"/>
            <p:cNvSpPr>
              <a:spLocks noChangeShapeType="1"/>
            </p:cNvSpPr>
            <p:nvPr/>
          </p:nvSpPr>
          <p:spPr bwMode="auto">
            <a:xfrm flipV="1">
              <a:off x="4748" y="1298"/>
              <a:ext cx="15" cy="1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2" name="Line 26"/>
            <p:cNvSpPr>
              <a:spLocks noChangeShapeType="1"/>
            </p:cNvSpPr>
            <p:nvPr/>
          </p:nvSpPr>
          <p:spPr bwMode="auto">
            <a:xfrm flipV="1">
              <a:off x="4672" y="1298"/>
              <a:ext cx="45" cy="1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3" name="Line 27"/>
            <p:cNvSpPr>
              <a:spLocks noChangeShapeType="1"/>
            </p:cNvSpPr>
            <p:nvPr/>
          </p:nvSpPr>
          <p:spPr bwMode="auto">
            <a:xfrm flipH="1" flipV="1">
              <a:off x="3946" y="1321"/>
              <a:ext cx="231" cy="1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4" name="Line 28"/>
            <p:cNvSpPr>
              <a:spLocks noChangeShapeType="1"/>
            </p:cNvSpPr>
            <p:nvPr/>
          </p:nvSpPr>
          <p:spPr bwMode="auto">
            <a:xfrm flipH="1" flipV="1">
              <a:off x="4558" y="1321"/>
              <a:ext cx="114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5" name="Oval 29"/>
            <p:cNvSpPr>
              <a:spLocks noChangeArrowheads="1"/>
            </p:cNvSpPr>
            <p:nvPr/>
          </p:nvSpPr>
          <p:spPr bwMode="auto">
            <a:xfrm>
              <a:off x="4537" y="1300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6" name="Oval 30"/>
            <p:cNvSpPr>
              <a:spLocks noChangeArrowheads="1"/>
            </p:cNvSpPr>
            <p:nvPr/>
          </p:nvSpPr>
          <p:spPr bwMode="auto">
            <a:xfrm>
              <a:off x="4894" y="1348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77" name="Line 31"/>
            <p:cNvSpPr>
              <a:spLocks noChangeShapeType="1"/>
            </p:cNvSpPr>
            <p:nvPr/>
          </p:nvSpPr>
          <p:spPr bwMode="auto">
            <a:xfrm flipV="1">
              <a:off x="4744" y="1366"/>
              <a:ext cx="155" cy="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8" name="Line 32"/>
            <p:cNvSpPr>
              <a:spLocks noChangeShapeType="1"/>
            </p:cNvSpPr>
            <p:nvPr/>
          </p:nvSpPr>
          <p:spPr bwMode="auto">
            <a:xfrm>
              <a:off x="4241" y="1152"/>
              <a:ext cx="159" cy="1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79" name="Oval 33"/>
            <p:cNvSpPr>
              <a:spLocks noChangeArrowheads="1"/>
            </p:cNvSpPr>
            <p:nvPr/>
          </p:nvSpPr>
          <p:spPr bwMode="auto">
            <a:xfrm>
              <a:off x="4010" y="1241"/>
              <a:ext cx="34" cy="34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0" name="Oval 34"/>
            <p:cNvSpPr>
              <a:spLocks noChangeArrowheads="1"/>
            </p:cNvSpPr>
            <p:nvPr/>
          </p:nvSpPr>
          <p:spPr bwMode="auto">
            <a:xfrm>
              <a:off x="4397" y="1321"/>
              <a:ext cx="23" cy="23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42081" name="Line 35"/>
            <p:cNvSpPr>
              <a:spLocks noChangeShapeType="1"/>
            </p:cNvSpPr>
            <p:nvPr/>
          </p:nvSpPr>
          <p:spPr bwMode="auto">
            <a:xfrm flipH="1">
              <a:off x="4037" y="1152"/>
              <a:ext cx="204" cy="1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2082" name="Picture 36" descr="images58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67" y="1086"/>
              <a:ext cx="150" cy="1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3" name="Picture 37" descr="images17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1" y="1384"/>
              <a:ext cx="218" cy="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4" name="Picture 38" descr="images2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98" y="1138"/>
              <a:ext cx="68" cy="6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5" name="Picture 39" descr="images69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04" y="1442"/>
              <a:ext cx="127" cy="12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086" name="Picture 40" descr="images19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694" y="1391"/>
              <a:ext cx="114" cy="11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2087" name="Line 41"/>
            <p:cNvSpPr>
              <a:spLocks noChangeShapeType="1"/>
            </p:cNvSpPr>
            <p:nvPr/>
          </p:nvSpPr>
          <p:spPr bwMode="auto">
            <a:xfrm>
              <a:off x="4725" y="1174"/>
              <a:ext cx="15" cy="1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97" name="Picture 42" descr="t1f3l16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124200"/>
            <a:ext cx="1800225" cy="135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98" name="Line 44"/>
          <p:cNvSpPr>
            <a:spLocks noChangeShapeType="1"/>
          </p:cNvSpPr>
          <p:nvPr/>
        </p:nvSpPr>
        <p:spPr bwMode="auto">
          <a:xfrm>
            <a:off x="7439025" y="3810000"/>
            <a:ext cx="381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" name="Text Box 46"/>
          <p:cNvSpPr txBox="1">
            <a:spLocks noChangeArrowheads="1"/>
          </p:cNvSpPr>
          <p:nvPr/>
        </p:nvSpPr>
        <p:spPr bwMode="auto">
          <a:xfrm>
            <a:off x="6781800" y="5359400"/>
            <a:ext cx="170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+mj-lt"/>
              </a:rPr>
              <a:t>3D Voting Space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(continuous)</a:t>
            </a:r>
            <a:endParaRPr lang="en-GB" dirty="0">
              <a:latin typeface="+mj-lt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6943725" y="4465638"/>
            <a:ext cx="1693863" cy="1093787"/>
            <a:chOff x="4680" y="1871"/>
            <a:chExt cx="1067" cy="689"/>
          </a:xfrm>
        </p:grpSpPr>
        <p:sp>
          <p:nvSpPr>
            <p:cNvPr id="42002" name="Rectangle 48"/>
            <p:cNvSpPr>
              <a:spLocks noChangeAspect="1" noChangeArrowheads="1"/>
            </p:cNvSpPr>
            <p:nvPr/>
          </p:nvSpPr>
          <p:spPr bwMode="auto">
            <a:xfrm>
              <a:off x="4717" y="1933"/>
              <a:ext cx="885" cy="545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430200" prstMaterial="legacyWireframe">
              <a:bevelT w="13500" h="13500" prst="angle"/>
              <a:bevelB w="13500" h="13500" prst="angle"/>
              <a:extrusionClr>
                <a:schemeClr val="bg2"/>
              </a:extrusionClr>
            </a:sp3d>
          </p:spPr>
          <p:txBody>
            <a:bodyPr lIns="90000" tIns="46800" rIns="90000" bIns="46800" anchor="ctr">
              <a:spAutoFit/>
              <a:flatTx/>
            </a:bodyPr>
            <a:lstStyle/>
            <a:p>
              <a:endParaRPr lang="de-CH"/>
            </a:p>
          </p:txBody>
        </p:sp>
        <p:grpSp>
          <p:nvGrpSpPr>
            <p:cNvPr id="4" name="Group 49"/>
            <p:cNvGrpSpPr>
              <a:grpSpLocks/>
            </p:cNvGrpSpPr>
            <p:nvPr/>
          </p:nvGrpSpPr>
          <p:grpSpPr bwMode="auto">
            <a:xfrm>
              <a:off x="4680" y="1871"/>
              <a:ext cx="1067" cy="689"/>
              <a:chOff x="4680" y="1871"/>
              <a:chExt cx="1067" cy="689"/>
            </a:xfrm>
          </p:grpSpPr>
          <p:sp>
            <p:nvSpPr>
              <p:cNvPr id="42059" name="Text Box 50"/>
              <p:cNvSpPr txBox="1">
                <a:spLocks noChangeArrowheads="1"/>
              </p:cNvSpPr>
              <p:nvPr/>
            </p:nvSpPr>
            <p:spPr bwMode="auto">
              <a:xfrm>
                <a:off x="5583" y="2368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42060" name="Text Box 51"/>
              <p:cNvSpPr txBox="1">
                <a:spLocks noChangeArrowheads="1"/>
              </p:cNvSpPr>
              <p:nvPr/>
            </p:nvSpPr>
            <p:spPr bwMode="auto">
              <a:xfrm>
                <a:off x="4680" y="1871"/>
                <a:ext cx="164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  <p:sp>
            <p:nvSpPr>
              <p:cNvPr id="42061" name="Text Box 52"/>
              <p:cNvSpPr txBox="1">
                <a:spLocks noChangeArrowheads="1"/>
              </p:cNvSpPr>
              <p:nvPr/>
            </p:nvSpPr>
            <p:spPr bwMode="auto">
              <a:xfrm>
                <a:off x="4694" y="2273"/>
                <a:ext cx="158" cy="192"/>
              </a:xfrm>
              <a:prstGeom prst="rect">
                <a:avLst/>
              </a:prstGeom>
              <a:noFill/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 algn="ctr"/>
                <a:r>
                  <a:rPr lang="en-US" sz="1400" i="1">
                    <a:solidFill>
                      <a:schemeClr val="bg2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</a:p>
            </p:txBody>
          </p:sp>
        </p:grpSp>
        <p:grpSp>
          <p:nvGrpSpPr>
            <p:cNvPr id="5" name="Group 53"/>
            <p:cNvGrpSpPr>
              <a:grpSpLocks/>
            </p:cNvGrpSpPr>
            <p:nvPr/>
          </p:nvGrpSpPr>
          <p:grpSpPr bwMode="auto">
            <a:xfrm>
              <a:off x="4779" y="2047"/>
              <a:ext cx="873" cy="398"/>
              <a:chOff x="4779" y="2047"/>
              <a:chExt cx="873" cy="398"/>
            </a:xfrm>
          </p:grpSpPr>
          <p:grpSp>
            <p:nvGrpSpPr>
              <p:cNvPr id="6" name="Group 54"/>
              <p:cNvGrpSpPr>
                <a:grpSpLocks/>
              </p:cNvGrpSpPr>
              <p:nvPr/>
            </p:nvGrpSpPr>
            <p:grpSpPr bwMode="auto">
              <a:xfrm>
                <a:off x="4779" y="2047"/>
                <a:ext cx="873" cy="398"/>
                <a:chOff x="4779" y="2047"/>
                <a:chExt cx="873" cy="398"/>
              </a:xfrm>
            </p:grpSpPr>
            <p:grpSp>
              <p:nvGrpSpPr>
                <p:cNvPr id="7" name="Group 55"/>
                <p:cNvGrpSpPr>
                  <a:grpSpLocks/>
                </p:cNvGrpSpPr>
                <p:nvPr/>
              </p:nvGrpSpPr>
              <p:grpSpPr bwMode="auto">
                <a:xfrm>
                  <a:off x="5102" y="2204"/>
                  <a:ext cx="545" cy="50"/>
                  <a:chOff x="5102" y="2204"/>
                  <a:chExt cx="545" cy="50"/>
                </a:xfrm>
              </p:grpSpPr>
              <p:sp>
                <p:nvSpPr>
                  <p:cNvPr id="42056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2204"/>
                    <a:ext cx="38" cy="36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7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125" y="2208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42058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9" y="2219"/>
                    <a:ext cx="38" cy="35"/>
                  </a:xfrm>
                  <a:prstGeom prst="ellipse">
                    <a:avLst/>
                  </a:prstGeom>
                  <a:solidFill>
                    <a:srgbClr val="33CCCC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</p:grpSp>
            <p:sp>
              <p:nvSpPr>
                <p:cNvPr id="42013" name="Oval 59"/>
                <p:cNvSpPr>
                  <a:spLocks noChangeArrowheads="1"/>
                </p:cNvSpPr>
                <p:nvPr/>
              </p:nvSpPr>
              <p:spPr bwMode="auto">
                <a:xfrm>
                  <a:off x="4964" y="2153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4" name="Oval 60"/>
                <p:cNvSpPr>
                  <a:spLocks noChangeArrowheads="1"/>
                </p:cNvSpPr>
                <p:nvPr/>
              </p:nvSpPr>
              <p:spPr bwMode="auto">
                <a:xfrm>
                  <a:off x="5609" y="2218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5" name="Oval 61"/>
                <p:cNvSpPr>
                  <a:spLocks noChangeArrowheads="1"/>
                </p:cNvSpPr>
                <p:nvPr/>
              </p:nvSpPr>
              <p:spPr bwMode="auto">
                <a:xfrm>
                  <a:off x="4941" y="2150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6" name="Oval 62"/>
                <p:cNvSpPr>
                  <a:spLocks noChangeArrowheads="1"/>
                </p:cNvSpPr>
                <p:nvPr/>
              </p:nvSpPr>
              <p:spPr bwMode="auto">
                <a:xfrm>
                  <a:off x="4887" y="2100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7" name="Oval 63"/>
                <p:cNvSpPr>
                  <a:spLocks noChangeArrowheads="1"/>
                </p:cNvSpPr>
                <p:nvPr/>
              </p:nvSpPr>
              <p:spPr bwMode="auto">
                <a:xfrm>
                  <a:off x="4906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8" name="Oval 64"/>
                <p:cNvSpPr>
                  <a:spLocks noChangeArrowheads="1"/>
                </p:cNvSpPr>
                <p:nvPr/>
              </p:nvSpPr>
              <p:spPr bwMode="auto">
                <a:xfrm>
                  <a:off x="4925" y="2100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19" name="Oval 65"/>
                <p:cNvSpPr>
                  <a:spLocks noChangeArrowheads="1"/>
                </p:cNvSpPr>
                <p:nvPr/>
              </p:nvSpPr>
              <p:spPr bwMode="auto">
                <a:xfrm>
                  <a:off x="4983" y="218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0" name="Oval 66"/>
                <p:cNvSpPr>
                  <a:spLocks noChangeArrowheads="1"/>
                </p:cNvSpPr>
                <p:nvPr/>
              </p:nvSpPr>
              <p:spPr bwMode="auto">
                <a:xfrm>
                  <a:off x="4944" y="2118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1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15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2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3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3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63" y="2231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4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5623" y="2243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5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5497" y="212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6" name="Oval 72"/>
                <p:cNvSpPr>
                  <a:spLocks noChangeArrowheads="1"/>
                </p:cNvSpPr>
                <p:nvPr/>
              </p:nvSpPr>
              <p:spPr bwMode="auto">
                <a:xfrm>
                  <a:off x="4944" y="2189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083"/>
                  <a:ext cx="28" cy="2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4894" y="2225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29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5010" y="2296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0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5585" y="220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1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144" y="2048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2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171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3" name="Oval 79"/>
                <p:cNvSpPr>
                  <a:spLocks noChangeArrowheads="1"/>
                </p:cNvSpPr>
                <p:nvPr/>
              </p:nvSpPr>
              <p:spPr bwMode="auto">
                <a:xfrm>
                  <a:off x="5002" y="2100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4" name="Oval 80"/>
                <p:cNvSpPr>
                  <a:spLocks noChangeArrowheads="1"/>
                </p:cNvSpPr>
                <p:nvPr/>
              </p:nvSpPr>
              <p:spPr bwMode="auto">
                <a:xfrm>
                  <a:off x="5535" y="2284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5" name="Oval 81"/>
                <p:cNvSpPr>
                  <a:spLocks noChangeArrowheads="1"/>
                </p:cNvSpPr>
                <p:nvPr/>
              </p:nvSpPr>
              <p:spPr bwMode="auto">
                <a:xfrm>
                  <a:off x="5604" y="2172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6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9" y="2278"/>
                  <a:ext cx="28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7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204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8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21" y="242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39" name="Oval 85"/>
                <p:cNvSpPr>
                  <a:spLocks noChangeArrowheads="1"/>
                </p:cNvSpPr>
                <p:nvPr/>
              </p:nvSpPr>
              <p:spPr bwMode="auto">
                <a:xfrm>
                  <a:off x="5480" y="2204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0" name="Oval 86"/>
                <p:cNvSpPr>
                  <a:spLocks noChangeArrowheads="1"/>
                </p:cNvSpPr>
                <p:nvPr/>
              </p:nvSpPr>
              <p:spPr bwMode="auto">
                <a:xfrm>
                  <a:off x="5457" y="2201"/>
                  <a:ext cx="38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1" name="Oval 87"/>
                <p:cNvSpPr>
                  <a:spLocks noChangeArrowheads="1"/>
                </p:cNvSpPr>
                <p:nvPr/>
              </p:nvSpPr>
              <p:spPr bwMode="auto">
                <a:xfrm>
                  <a:off x="5403" y="2151"/>
                  <a:ext cx="38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2" name="Oval 88"/>
                <p:cNvSpPr>
                  <a:spLocks noChangeArrowheads="1"/>
                </p:cNvSpPr>
                <p:nvPr/>
              </p:nvSpPr>
              <p:spPr bwMode="auto">
                <a:xfrm>
                  <a:off x="5422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3" name="Oval 89"/>
                <p:cNvSpPr>
                  <a:spLocks noChangeArrowheads="1"/>
                </p:cNvSpPr>
                <p:nvPr/>
              </p:nvSpPr>
              <p:spPr bwMode="auto">
                <a:xfrm>
                  <a:off x="5441" y="2151"/>
                  <a:ext cx="48" cy="4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4" name="Oval 90"/>
                <p:cNvSpPr>
                  <a:spLocks noChangeArrowheads="1"/>
                </p:cNvSpPr>
                <p:nvPr/>
              </p:nvSpPr>
              <p:spPr bwMode="auto">
                <a:xfrm>
                  <a:off x="5499" y="2240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5" name="Oval 91"/>
                <p:cNvSpPr>
                  <a:spLocks noChangeArrowheads="1"/>
                </p:cNvSpPr>
                <p:nvPr/>
              </p:nvSpPr>
              <p:spPr bwMode="auto">
                <a:xfrm>
                  <a:off x="5460" y="2169"/>
                  <a:ext cx="48" cy="44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6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84" y="2204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7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187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8" name="Oval 94"/>
                <p:cNvSpPr>
                  <a:spLocks noChangeArrowheads="1"/>
                </p:cNvSpPr>
                <p:nvPr/>
              </p:nvSpPr>
              <p:spPr bwMode="auto">
                <a:xfrm>
                  <a:off x="5460" y="2240"/>
                  <a:ext cx="39" cy="3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49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5518" y="2222"/>
                  <a:ext cx="39" cy="36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0" name="Oval 96"/>
                <p:cNvSpPr>
                  <a:spLocks noChangeArrowheads="1"/>
                </p:cNvSpPr>
                <p:nvPr/>
              </p:nvSpPr>
              <p:spPr bwMode="auto">
                <a:xfrm>
                  <a:off x="5518" y="2151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1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1" y="2095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2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04" y="2299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3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621" y="2050"/>
                  <a:ext cx="27" cy="25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4" name="Oval 100"/>
                <p:cNvSpPr>
                  <a:spLocks noChangeArrowheads="1"/>
                </p:cNvSpPr>
                <p:nvPr/>
              </p:nvSpPr>
              <p:spPr bwMode="auto">
                <a:xfrm>
                  <a:off x="5236" y="2073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42055" name="Oval 101"/>
                <p:cNvSpPr>
                  <a:spLocks noChangeArrowheads="1"/>
                </p:cNvSpPr>
                <p:nvPr/>
              </p:nvSpPr>
              <p:spPr bwMode="auto">
                <a:xfrm>
                  <a:off x="5304" y="2345"/>
                  <a:ext cx="44" cy="40"/>
                </a:xfrm>
                <a:prstGeom prst="ellipse">
                  <a:avLst/>
                </a:prstGeom>
                <a:solidFill>
                  <a:srgbClr val="33CC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</p:grpSp>
          <p:grpSp>
            <p:nvGrpSpPr>
              <p:cNvPr id="8" name="Group 102"/>
              <p:cNvGrpSpPr>
                <a:grpSpLocks/>
              </p:cNvGrpSpPr>
              <p:nvPr/>
            </p:nvGrpSpPr>
            <p:grpSpPr bwMode="auto">
              <a:xfrm>
                <a:off x="4905" y="2092"/>
                <a:ext cx="159" cy="321"/>
                <a:chOff x="4905" y="2092"/>
                <a:chExt cx="159" cy="321"/>
              </a:xfrm>
            </p:grpSpPr>
            <p:sp>
              <p:nvSpPr>
                <p:cNvPr id="42010" name="Line 103"/>
                <p:cNvSpPr>
                  <a:spLocks noChangeAspect="1" noChangeShapeType="1"/>
                </p:cNvSpPr>
                <p:nvPr/>
              </p:nvSpPr>
              <p:spPr bwMode="auto">
                <a:xfrm>
                  <a:off x="4986" y="2251"/>
                  <a:ext cx="0" cy="162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11" name="Oval 104"/>
                <p:cNvSpPr>
                  <a:spLocks noChangeArrowheads="1"/>
                </p:cNvSpPr>
                <p:nvPr/>
              </p:nvSpPr>
              <p:spPr bwMode="auto">
                <a:xfrm>
                  <a:off x="4905" y="2092"/>
                  <a:ext cx="159" cy="159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9" name="Group 105"/>
              <p:cNvGrpSpPr>
                <a:grpSpLocks/>
              </p:cNvGrpSpPr>
              <p:nvPr/>
            </p:nvGrpSpPr>
            <p:grpSpPr bwMode="auto">
              <a:xfrm>
                <a:off x="5424" y="2156"/>
                <a:ext cx="136" cy="284"/>
                <a:chOff x="5424" y="2156"/>
                <a:chExt cx="136" cy="284"/>
              </a:xfrm>
            </p:grpSpPr>
            <p:sp>
              <p:nvSpPr>
                <p:cNvPr id="42008" name="Line 106"/>
                <p:cNvSpPr>
                  <a:spLocks noChangeAspect="1" noChangeShapeType="1"/>
                </p:cNvSpPr>
                <p:nvPr/>
              </p:nvSpPr>
              <p:spPr bwMode="auto">
                <a:xfrm>
                  <a:off x="5492" y="2296"/>
                  <a:ext cx="0" cy="144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009" name="Oval 107"/>
                <p:cNvSpPr>
                  <a:spLocks noChangeArrowheads="1"/>
                </p:cNvSpPr>
                <p:nvPr/>
              </p:nvSpPr>
              <p:spPr bwMode="auto">
                <a:xfrm>
                  <a:off x="5424" y="2156"/>
                  <a:ext cx="136" cy="136"/>
                </a:xfrm>
                <a:prstGeom prst="ellipse">
                  <a:avLst/>
                </a:prstGeom>
                <a:noFill/>
                <a:ln w="254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de-CH"/>
                </a:p>
              </p:txBody>
            </p:sp>
          </p:grpSp>
        </p:grpSp>
      </p:grpSp>
      <p:sp>
        <p:nvSpPr>
          <p:cNvPr id="42001" name="TextBox 102"/>
          <p:cNvSpPr txBox="1">
            <a:spLocks noChangeArrowheads="1"/>
          </p:cNvSpPr>
          <p:nvPr/>
        </p:nvSpPr>
        <p:spPr bwMode="auto">
          <a:xfrm>
            <a:off x="6356350" y="6488113"/>
            <a:ext cx="278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ISM model by Leibe et al.</a:t>
            </a:r>
          </a:p>
        </p:txBody>
      </p:sp>
    </p:spTree>
    <p:extLst>
      <p:ext uri="{BB962C8B-B14F-4D97-AF65-F5344CB8AC3E}">
        <p14:creationId xmlns:p14="http://schemas.microsoft.com/office/powerpoint/2010/main" val="42522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Generating hypotheses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628650" y="1679388"/>
            <a:ext cx="7886700" cy="44975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3.	  Region-based proposal 	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572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860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343400"/>
            <a:ext cx="2971800" cy="228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2286000"/>
            <a:ext cx="36528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20314" y="648866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Endres Hoiem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4800600" y="3581400"/>
            <a:ext cx="3581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Mainly-gradient based  or CNN features, usually based on summary representation,  many classifiers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6305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General Process of Object Recognition</a:t>
            </a:r>
            <a:endParaRPr lang="de-CH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1066800" y="16002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066800" y="27892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66800" y="3962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066800" y="5181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Resolve Detections</a:t>
            </a:r>
            <a:endParaRPr lang="en-US" sz="2800" dirty="0"/>
          </a:p>
        </p:txBody>
      </p:sp>
      <p:sp>
        <p:nvSpPr>
          <p:cNvPr id="112" name="Down Arrow 111"/>
          <p:cNvSpPr/>
          <p:nvPr/>
        </p:nvSpPr>
        <p:spPr>
          <a:xfrm>
            <a:off x="2667000" y="2392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2667000" y="35353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2667000" y="47228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76800" y="5181600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Rescore each proposed object based on whole set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415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Review on transfer learning</a:t>
            </a:r>
          </a:p>
          <a:p>
            <a:endParaRPr lang="en-US" dirty="0"/>
          </a:p>
          <a:p>
            <a:r>
              <a:rPr lang="en-US" dirty="0" smtClean="0"/>
              <a:t>Discussion of the paper</a:t>
            </a:r>
          </a:p>
          <a:p>
            <a:pPr lvl="1"/>
            <a:r>
              <a:rPr lang="en-US" dirty="0"/>
              <a:t>Rich feature hierarchies for accurate object detection and semantic segmentation. R. </a:t>
            </a:r>
            <a:r>
              <a:rPr lang="en-US" dirty="0" err="1"/>
              <a:t>Girshick</a:t>
            </a:r>
            <a:r>
              <a:rPr lang="en-US" dirty="0"/>
              <a:t>, J. Donahue, T. Darrell, J. Malik. CVPR </a:t>
            </a:r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“For” lead: </a:t>
            </a:r>
            <a:r>
              <a:rPr lang="en-US" dirty="0" err="1"/>
              <a:t>Subhashree</a:t>
            </a:r>
            <a:r>
              <a:rPr lang="en-US" dirty="0"/>
              <a:t> </a:t>
            </a:r>
            <a:endParaRPr lang="en-US" dirty="0" smtClean="0"/>
          </a:p>
          <a:p>
            <a:pPr lvl="1"/>
            <a:r>
              <a:rPr lang="en-US" dirty="0" smtClean="0"/>
              <a:t>“Against” lead: </a:t>
            </a:r>
            <a:r>
              <a:rPr lang="en-US" dirty="0" err="1"/>
              <a:t>Yousi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Overview of categorical </a:t>
            </a:r>
            <a:r>
              <a:rPr lang="en-US" dirty="0"/>
              <a:t>o</a:t>
            </a:r>
            <a:r>
              <a:rPr lang="en-US" dirty="0" smtClean="0"/>
              <a:t>bject detection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Recent advances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Non-max suppression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92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3352800"/>
            <a:ext cx="1524000" cy="13716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1524000" y="4724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0.1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12954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2362200"/>
            <a:ext cx="3581400" cy="396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38800" y="3124200"/>
            <a:ext cx="15240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7" name="TextBox 14"/>
          <p:cNvSpPr txBox="1">
            <a:spLocks noChangeArrowheads="1"/>
          </p:cNvSpPr>
          <p:nvPr/>
        </p:nvSpPr>
        <p:spPr bwMode="auto">
          <a:xfrm>
            <a:off x="5715000" y="2743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Score = 0.8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7200" y="4191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3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Resolving detection scores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762000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2.	Context/reasoning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5105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p1010172_bx"/>
          <p:cNvPicPr>
            <a:picLocks noChangeAspect="1" noChangeArrowheads="1"/>
          </p:cNvPicPr>
          <p:nvPr/>
        </p:nvPicPr>
        <p:blipFill>
          <a:blip r:embed="rId3" cstate="print"/>
          <a:srcRect l="13000" t="10655" r="13000" b="14761"/>
          <a:stretch>
            <a:fillRect/>
          </a:stretch>
        </p:blipFill>
        <p:spPr bwMode="auto">
          <a:xfrm>
            <a:off x="5486400" y="1082675"/>
            <a:ext cx="3200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626100" y="3606532"/>
            <a:ext cx="2832100" cy="3280043"/>
            <a:chOff x="2687" y="825"/>
            <a:chExt cx="3048" cy="35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687" y="825"/>
              <a:ext cx="3048" cy="3531"/>
              <a:chOff x="2679" y="672"/>
              <a:chExt cx="3048" cy="3531"/>
            </a:xfrm>
          </p:grpSpPr>
          <p:pic>
            <p:nvPicPr>
              <p:cNvPr id="46092" name="Picture 13" descr="p1010172_ov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6000" t="2664" r="19000" b="1443"/>
              <a:stretch>
                <a:fillRect/>
              </a:stretch>
            </p:blipFill>
            <p:spPr bwMode="auto">
              <a:xfrm>
                <a:off x="2694" y="672"/>
                <a:ext cx="3033" cy="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093" name="Text Box 14"/>
              <p:cNvSpPr txBox="1">
                <a:spLocks noChangeArrowheads="1"/>
              </p:cNvSpPr>
              <p:nvPr/>
            </p:nvSpPr>
            <p:spPr bwMode="auto">
              <a:xfrm>
                <a:off x="3962" y="3936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  <p:sp>
            <p:nvSpPr>
              <p:cNvPr id="46094" name="Text Box 15"/>
              <p:cNvSpPr txBox="1">
                <a:spLocks noChangeArrowheads="1"/>
              </p:cNvSpPr>
              <p:nvPr/>
            </p:nvSpPr>
            <p:spPr bwMode="auto">
              <a:xfrm rot="-5400000">
                <a:off x="2501" y="2127"/>
                <a:ext cx="624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/>
                  <a:t>meters</a:t>
                </a:r>
              </a:p>
            </p:txBody>
          </p:sp>
        </p:grpSp>
        <p:sp>
          <p:nvSpPr>
            <p:cNvPr id="46088" name="Oval 16"/>
            <p:cNvSpPr>
              <a:spLocks noChangeAspect="1" noChangeArrowheads="1"/>
            </p:cNvSpPr>
            <p:nvPr/>
          </p:nvSpPr>
          <p:spPr bwMode="auto">
            <a:xfrm>
              <a:off x="4565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89" name="Oval 17"/>
            <p:cNvSpPr>
              <a:spLocks noChangeArrowheads="1"/>
            </p:cNvSpPr>
            <p:nvPr/>
          </p:nvSpPr>
          <p:spPr bwMode="auto">
            <a:xfrm>
              <a:off x="3908" y="2008"/>
              <a:ext cx="35" cy="3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0" name="Oval 18"/>
            <p:cNvSpPr>
              <a:spLocks noChangeAspect="1" noChangeArrowheads="1"/>
            </p:cNvSpPr>
            <p:nvPr/>
          </p:nvSpPr>
          <p:spPr bwMode="auto">
            <a:xfrm>
              <a:off x="4628" y="2709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46091" name="Oval 19"/>
            <p:cNvSpPr>
              <a:spLocks noChangeAspect="1" noChangeArrowheads="1"/>
            </p:cNvSpPr>
            <p:nvPr/>
          </p:nvSpPr>
          <p:spPr bwMode="auto">
            <a:xfrm>
              <a:off x="3606" y="2323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64886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et al.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57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Autofit/>
          </a:bodyPr>
          <a:lstStyle/>
          <a:p>
            <a:r>
              <a:rPr lang="en-US" sz="3600" smtClean="0"/>
              <a:t>Object category detection in computer vision</a:t>
            </a:r>
          </a:p>
        </p:txBody>
      </p:sp>
      <p:pic>
        <p:nvPicPr>
          <p:cNvPr id="32771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685800" y="838200"/>
            <a:ext cx="7900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Goal: detect all pedestrians, cars, monkeys, etc in image</a:t>
            </a:r>
          </a:p>
        </p:txBody>
      </p:sp>
    </p:spTree>
    <p:extLst>
      <p:ext uri="{BB962C8B-B14F-4D97-AF65-F5344CB8AC3E}">
        <p14:creationId xmlns:p14="http://schemas.microsoft.com/office/powerpoint/2010/main" val="39686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Steps of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648200" cy="5486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Align</a:t>
            </a:r>
          </a:p>
          <a:p>
            <a:pPr marL="914400" lvl="1" indent="-514350"/>
            <a:r>
              <a:rPr lang="en-US" dirty="0" smtClean="0"/>
              <a:t>E.g., choose position, scale orientation</a:t>
            </a:r>
          </a:p>
          <a:p>
            <a:pPr marL="914400" lvl="1" indent="-514350"/>
            <a:r>
              <a:rPr lang="en-US" dirty="0" smtClean="0"/>
              <a:t>How to make this tractable?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</a:t>
            </a:r>
          </a:p>
          <a:p>
            <a:pPr marL="914400" lvl="1" indent="-514350"/>
            <a:r>
              <a:rPr lang="en-US" dirty="0" smtClean="0"/>
              <a:t>Compute similarity to an example object or to a summary representation</a:t>
            </a:r>
          </a:p>
          <a:p>
            <a:pPr marL="914400" lvl="1" indent="-514350"/>
            <a:r>
              <a:rPr lang="en-US" dirty="0" smtClean="0"/>
              <a:t>Which differences in appearance are important?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 cstate="print"/>
          <a:srcRect l="40000" t="26667" b="16667"/>
          <a:stretch>
            <a:fillRect/>
          </a:stretch>
        </p:blipFill>
        <p:spPr bwMode="auto">
          <a:xfrm>
            <a:off x="5562600" y="1066800"/>
            <a:ext cx="32272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04922" y="2191139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4034" name="Picture 2" descr="http://www.cse.lehigh.edu/~spletzer/duc_s07/left_pedestrian.png"/>
          <p:cNvPicPr>
            <a:picLocks noChangeAspect="1" noChangeArrowheads="1"/>
          </p:cNvPicPr>
          <p:nvPr/>
        </p:nvPicPr>
        <p:blipFill>
          <a:blip r:embed="rId3" cstate="print"/>
          <a:srcRect l="37500" t="33333" r="49861" b="23333"/>
          <a:stretch>
            <a:fillRect/>
          </a:stretch>
        </p:blipFill>
        <p:spPr bwMode="auto">
          <a:xfrm>
            <a:off x="7220339" y="4155234"/>
            <a:ext cx="533400" cy="1371600"/>
          </a:xfrm>
          <a:prstGeom prst="rect">
            <a:avLst/>
          </a:prstGeom>
          <a:noFill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876661" y="1295400"/>
            <a:ext cx="228600" cy="5334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624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/>
          <a:srcRect r="-14286"/>
          <a:stretch>
            <a:fillRect/>
          </a:stretch>
        </p:blipFill>
        <p:spPr bwMode="auto">
          <a:xfrm>
            <a:off x="5867400" y="3963956"/>
            <a:ext cx="6096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800600" y="5562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Aligned </a:t>
            </a:r>
          </a:p>
          <a:p>
            <a:pPr algn="ctr"/>
            <a:r>
              <a:rPr lang="en-US" dirty="0" smtClean="0"/>
              <a:t>Possible Objects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63139" y="550118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Exemplar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24800" y="5505061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0" name="Left-Right Arrow 19"/>
          <p:cNvSpPr/>
          <p:nvPr/>
        </p:nvSpPr>
        <p:spPr>
          <a:xfrm>
            <a:off x="6553200" y="4724400"/>
            <a:ext cx="533400" cy="2286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14800"/>
            <a:ext cx="73720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6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9144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Sliding window: a simple alignment solution</a:t>
            </a:r>
          </a:p>
        </p:txBody>
      </p:sp>
      <p:grpSp>
        <p:nvGrpSpPr>
          <p:cNvPr id="6147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6156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7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6151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2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7344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window is separately classified</a:t>
            </a:r>
          </a:p>
        </p:txBody>
      </p:sp>
      <p:pic>
        <p:nvPicPr>
          <p:cNvPr id="7171" name="Picture 4" descr="scramb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3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Template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Object model = sum of scores of features at fixed positions</a:t>
            </a:r>
          </a:p>
        </p:txBody>
      </p:sp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8197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Object</a:t>
            </a:r>
          </a:p>
        </p:txBody>
      </p:sp>
    </p:spTree>
    <p:extLst>
      <p:ext uri="{BB962C8B-B14F-4D97-AF65-F5344CB8AC3E}">
        <p14:creationId xmlns:p14="http://schemas.microsoft.com/office/powerpoint/2010/main" val="10032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R-CNN (Girshick et al. CVPR 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47248"/>
            <a:ext cx="8229600" cy="26837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Replace sliding windows with “selective search” region proposals (</a:t>
            </a:r>
            <a:r>
              <a:rPr lang="en-US" dirty="0" err="1" smtClean="0"/>
              <a:t>Uijilings</a:t>
            </a:r>
            <a:r>
              <a:rPr lang="en-US" dirty="0" smtClean="0"/>
              <a:t> et al. IJCV 2013)</a:t>
            </a:r>
          </a:p>
          <a:p>
            <a:r>
              <a:rPr lang="en-US" dirty="0" smtClean="0"/>
              <a:t>Extract rectangles around regions and resize to 227x227</a:t>
            </a:r>
          </a:p>
          <a:p>
            <a:r>
              <a:rPr lang="en-US" dirty="0" smtClean="0"/>
              <a:t>Extract features with fine-tuned  CNN (that was initialized with network trained on </a:t>
            </a:r>
            <a:r>
              <a:rPr lang="en-US" dirty="0" err="1" smtClean="0"/>
              <a:t>ImageNet</a:t>
            </a:r>
            <a:r>
              <a:rPr lang="en-US" dirty="0" smtClean="0"/>
              <a:t> before training)</a:t>
            </a:r>
          </a:p>
          <a:p>
            <a:r>
              <a:rPr lang="en-US" dirty="0" smtClean="0"/>
              <a:t>Classify last layer of network features with SVM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4400"/>
            <a:ext cx="8763000" cy="2528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" y="6346826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arxiv.org/pdf/1311.2524.pdf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8191430" cy="1325563"/>
          </a:xfrm>
        </p:spPr>
        <p:txBody>
          <a:bodyPr/>
          <a:lstStyle/>
          <a:p>
            <a:r>
              <a:rPr lang="en-US" dirty="0" smtClean="0"/>
              <a:t>Sliding window vs. region proposals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451350"/>
            <a:ext cx="4040188" cy="639762"/>
          </a:xfrm>
        </p:spPr>
        <p:txBody>
          <a:bodyPr/>
          <a:lstStyle/>
          <a:p>
            <a:r>
              <a:rPr lang="en-US" dirty="0" smtClean="0"/>
              <a:t>Sliding window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079812"/>
            <a:ext cx="4040188" cy="44733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Comprehensive search over position, scale (sometimes aspect, though expensive)</a:t>
            </a:r>
          </a:p>
          <a:p>
            <a:r>
              <a:rPr lang="en-US" sz="2400" dirty="0" smtClean="0"/>
              <a:t>Typically 100K candidates</a:t>
            </a:r>
          </a:p>
          <a:p>
            <a:r>
              <a:rPr lang="en-US" sz="2400" dirty="0" smtClean="0"/>
              <a:t>Simple</a:t>
            </a:r>
          </a:p>
          <a:p>
            <a:r>
              <a:rPr lang="en-US" sz="2400" dirty="0" smtClean="0"/>
              <a:t>Speed boost through convolution often possible</a:t>
            </a:r>
          </a:p>
          <a:p>
            <a:r>
              <a:rPr lang="en-US" sz="2400" dirty="0" smtClean="0"/>
              <a:t>Repeatable</a:t>
            </a:r>
          </a:p>
          <a:p>
            <a:r>
              <a:rPr lang="en-US" sz="2400" dirty="0" smtClean="0"/>
              <a:t>Even with many candidates, may not be a good fit to object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4" y="1451350"/>
            <a:ext cx="4041775" cy="639762"/>
          </a:xfrm>
        </p:spPr>
        <p:txBody>
          <a:bodyPr/>
          <a:lstStyle/>
          <a:p>
            <a:r>
              <a:rPr lang="en-US" dirty="0" smtClean="0"/>
              <a:t>Region proposals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079811"/>
            <a:ext cx="4041775" cy="4473389"/>
          </a:xfrm>
        </p:spPr>
        <p:txBody>
          <a:bodyPr>
            <a:noAutofit/>
          </a:bodyPr>
          <a:lstStyle/>
          <a:p>
            <a:r>
              <a:rPr lang="en-US" sz="2400" dirty="0" smtClean="0"/>
              <a:t>Search over regions guided by image contours/patterns with varying aspect/size</a:t>
            </a:r>
          </a:p>
          <a:p>
            <a:r>
              <a:rPr lang="en-US" sz="2400" dirty="0" smtClean="0"/>
              <a:t>Typically 2-10K candidates</a:t>
            </a:r>
          </a:p>
          <a:p>
            <a:r>
              <a:rPr lang="en-US" sz="2400" dirty="0" smtClean="0"/>
              <a:t>Random (not repeatable)</a:t>
            </a:r>
          </a:p>
          <a:p>
            <a:r>
              <a:rPr lang="en-US" sz="2400" dirty="0" smtClean="0"/>
              <a:t>Requires a preprocess (currently 1-5s)</a:t>
            </a:r>
          </a:p>
          <a:p>
            <a:r>
              <a:rPr lang="en-US" sz="2400" dirty="0"/>
              <a:t>Often requires resizing patch to fit fixed </a:t>
            </a:r>
            <a:r>
              <a:rPr lang="en-US" sz="2400" dirty="0" smtClean="0"/>
              <a:t>size</a:t>
            </a:r>
          </a:p>
          <a:p>
            <a:r>
              <a:rPr lang="en-US" sz="2400" dirty="0" smtClean="0"/>
              <a:t>More likely to provide candidates with very good object fit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0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5841" y="49530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Statistical Template Matching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02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transfer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7542"/>
            <a:ext cx="7886700" cy="51141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 dataset is small and similar to original dataset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train a linear classifier on the CNN </a:t>
            </a:r>
            <a:r>
              <a:rPr lang="en-US" dirty="0" smtClean="0"/>
              <a:t>codes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New dataset is large and similar to the original </a:t>
            </a:r>
            <a:r>
              <a:rPr lang="en-US" dirty="0" smtClean="0"/>
              <a:t>dataset</a:t>
            </a:r>
          </a:p>
          <a:p>
            <a:pPr lvl="1"/>
            <a:r>
              <a:rPr lang="en-US" dirty="0"/>
              <a:t>fine-tune through the full </a:t>
            </a:r>
            <a:r>
              <a:rPr lang="en-US" dirty="0" smtClean="0"/>
              <a:t>network</a:t>
            </a:r>
          </a:p>
          <a:p>
            <a:pPr lvl="1"/>
            <a:endParaRPr lang="en-US" dirty="0"/>
          </a:p>
          <a:p>
            <a:r>
              <a:rPr lang="en-US" dirty="0"/>
              <a:t>New dataset is small but very different from the original </a:t>
            </a:r>
            <a:r>
              <a:rPr lang="en-US" dirty="0" smtClean="0"/>
              <a:t>dataset</a:t>
            </a:r>
          </a:p>
          <a:p>
            <a:pPr lvl="1"/>
            <a:r>
              <a:rPr lang="en-US" dirty="0"/>
              <a:t>SVM classifier from activations somewhere earlier in the </a:t>
            </a:r>
            <a:r>
              <a:rPr lang="en-US" dirty="0" smtClean="0"/>
              <a:t>network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New dataset is large and very different from the original </a:t>
            </a:r>
            <a:r>
              <a:rPr lang="en-US" dirty="0" smtClean="0"/>
              <a:t>dataset</a:t>
            </a:r>
          </a:p>
          <a:p>
            <a:pPr lvl="1"/>
            <a:r>
              <a:rPr lang="en-US" dirty="0"/>
              <a:t>fine-tune through the entire network</a:t>
            </a:r>
          </a:p>
        </p:txBody>
      </p:sp>
    </p:spTree>
    <p:extLst>
      <p:ext uri="{BB962C8B-B14F-4D97-AF65-F5344CB8AC3E}">
        <p14:creationId xmlns:p14="http://schemas.microsoft.com/office/powerpoint/2010/main" val="512948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248400" cy="4419600"/>
            <a:chOff x="1328297" y="167574"/>
            <a:chExt cx="6248400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14834" y="5159661"/>
            <a:ext cx="283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Models of Complex Categories</a:t>
            </a:r>
            <a:endParaRPr lang="en-US" sz="2000" dirty="0"/>
          </a:p>
        </p:txBody>
      </p:sp>
      <p:sp>
        <p:nvSpPr>
          <p:cNvPr id="14" name="Right Arrow 13"/>
          <p:cNvSpPr/>
          <p:nvPr/>
        </p:nvSpPr>
        <p:spPr>
          <a:xfrm>
            <a:off x="2632419" y="4945072"/>
            <a:ext cx="2819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754" y="6535616"/>
            <a:ext cx="9126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HOG: </a:t>
            </a:r>
            <a:r>
              <a:rPr lang="en-US" sz="1200" dirty="0" err="1" smtClean="0"/>
              <a:t>Dalal-Triggs</a:t>
            </a:r>
            <a:r>
              <a:rPr lang="en-US" sz="1200" dirty="0" smtClean="0"/>
              <a:t> 2005	DPM: Felzenszwalb et al. 2008-2012 	 </a:t>
            </a:r>
            <a:r>
              <a:rPr lang="en-US" sz="1200" dirty="0" err="1" smtClean="0"/>
              <a:t>Regionlets</a:t>
            </a:r>
            <a:r>
              <a:rPr lang="en-US" sz="1200" dirty="0" smtClean="0"/>
              <a:t>: Wang et al. 2013     R-CNN: </a:t>
            </a:r>
            <a:r>
              <a:rPr lang="en-US" sz="1200" dirty="0" err="1" smtClean="0"/>
              <a:t>Girshick</a:t>
            </a:r>
            <a:r>
              <a:rPr lang="en-US" sz="1200" dirty="0" smtClean="0"/>
              <a:t> et al. 2014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2716" y="540646"/>
            <a:ext cx="6452525" cy="4419600"/>
            <a:chOff x="1328297" y="167574"/>
            <a:chExt cx="6452525" cy="4419600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328297" y="167574"/>
            <a:ext cx="6248400" cy="441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690497" y="2910774"/>
              <a:ext cx="2971800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Deformable Parts Model (v1-v5)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21072" y="3699616"/>
              <a:ext cx="33147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HOG Template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57497" y="2264443"/>
              <a:ext cx="1295400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Regionlets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2407" y="841835"/>
              <a:ext cx="1108415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R-CNN</a:t>
              </a:r>
              <a:endParaRPr lang="en-US" dirty="0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5786001" y="4931061"/>
            <a:ext cx="109728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19532" y="5181711"/>
            <a:ext cx="215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Better Features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754" y="5159661"/>
            <a:ext cx="5206510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 smtClean="0"/>
              <a:t>Key Advance: Learn effective features </a:t>
            </a:r>
            <a:r>
              <a:rPr lang="en-US" sz="2000" dirty="0"/>
              <a:t>from massive amounts of labeled </a:t>
            </a:r>
            <a:r>
              <a:rPr lang="en-US" sz="2000" dirty="0" smtClean="0"/>
              <a:t>data </a:t>
            </a:r>
            <a:r>
              <a:rPr lang="en-US" sz="2000" i="1" dirty="0" smtClean="0"/>
              <a:t>and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dapt to </a:t>
            </a:r>
            <a:r>
              <a:rPr lang="en-US" sz="2000" dirty="0"/>
              <a:t>new tasks with </a:t>
            </a:r>
            <a:r>
              <a:rPr lang="en-US" sz="2000" dirty="0" smtClean="0"/>
              <a:t>less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570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 smtClean="0"/>
              <a:t>  </a:t>
            </a:r>
            <a:r>
              <a:rPr lang="en-US" dirty="0" smtClean="0"/>
              <a:t>templates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20943" y="2209800"/>
            <a:ext cx="1981200" cy="1524000"/>
            <a:chOff x="533400" y="1676400"/>
            <a:chExt cx="2286000" cy="1714500"/>
          </a:xfrm>
        </p:grpSpPr>
        <p:pic>
          <p:nvPicPr>
            <p:cNvPr id="5" name="Picture 13" descr="p101017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6503" y="1146037"/>
            <a:ext cx="189738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Propose Window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" y="3717533"/>
            <a:ext cx="232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window: scan image pyramid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3" y="4555733"/>
            <a:ext cx="2197800" cy="1438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" y="5919514"/>
            <a:ext cx="272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proposals: edge/region-based, resize to fixed window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333543" y="138125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913687" y="1156377"/>
            <a:ext cx="194564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Extract Features</a:t>
            </a:r>
            <a:endParaRPr lang="en-US" sz="28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7163" b="12903"/>
          <a:stretch/>
        </p:blipFill>
        <p:spPr bwMode="auto">
          <a:xfrm>
            <a:off x="2855267" y="2172507"/>
            <a:ext cx="2146820" cy="128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42704" y="3383572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pic>
        <p:nvPicPr>
          <p:cNvPr id="5122" name="Picture 2" descr="http://torch.cogbits.com/doc/tutorials_supervised/convne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 bwMode="auto">
          <a:xfrm>
            <a:off x="2739637" y="5379854"/>
            <a:ext cx="2645060" cy="10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062234" y="6412468"/>
            <a:ext cx="232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CNN features</a:t>
            </a:r>
            <a:endParaRPr lang="en-US" dirty="0"/>
          </a:p>
        </p:txBody>
      </p:sp>
      <p:pic>
        <p:nvPicPr>
          <p:cNvPr id="20" name="Picture 2" descr="http://learning.cis.upenn.edu/cis520_fall2009/uploads/Lectures/viola_jones_first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3683" y="3840772"/>
            <a:ext cx="1798352" cy="101346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663743" y="4861006"/>
            <a:ext cx="2914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Fast randomized features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993947" y="1391592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581607" y="1143988"/>
            <a:ext cx="13503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Classify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62600" y="2097314"/>
            <a:ext cx="1736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SVM</a:t>
            </a:r>
          </a:p>
          <a:p>
            <a:endParaRPr lang="en-US" dirty="0"/>
          </a:p>
          <a:p>
            <a:r>
              <a:rPr lang="en-US" dirty="0" smtClean="0"/>
              <a:t>Boosted stubs</a:t>
            </a:r>
          </a:p>
          <a:p>
            <a:endParaRPr lang="en-US" dirty="0"/>
          </a:p>
          <a:p>
            <a:r>
              <a:rPr lang="en-US" dirty="0" smtClean="0"/>
              <a:t>Neural network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7613607" y="1139231"/>
            <a:ext cx="1375760" cy="775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/>
              <a:t>Post-process</a:t>
            </a:r>
            <a:endParaRPr lang="en-US" sz="2800" dirty="0"/>
          </a:p>
        </p:txBody>
      </p:sp>
      <p:sp>
        <p:nvSpPr>
          <p:cNvPr id="26" name="Right Arrow 25"/>
          <p:cNvSpPr/>
          <p:nvPr/>
        </p:nvSpPr>
        <p:spPr>
          <a:xfrm>
            <a:off x="7038647" y="1374446"/>
            <a:ext cx="4809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617256" y="2172507"/>
            <a:ext cx="1755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Non-max suppression</a:t>
            </a:r>
          </a:p>
          <a:p>
            <a:endParaRPr lang="en-US" dirty="0"/>
          </a:p>
          <a:p>
            <a:r>
              <a:rPr lang="en-US" dirty="0" smtClean="0"/>
              <a:t>Segment or refine localization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1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9" y="732631"/>
            <a:ext cx="8901881" cy="3536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9" y="4441124"/>
            <a:ext cx="8841594" cy="125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29821" y="6418943"/>
            <a:ext cx="2224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Fast RCNN, 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78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61769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2"/>
              </a:rPr>
              <a:t>Faster R-CNN: Towards Real-Time Object Detection with Region Proposal </a:t>
            </a:r>
            <a:r>
              <a:rPr lang="en-US" sz="1600" dirty="0" smtClean="0">
                <a:hlinkClick r:id="rId2"/>
              </a:rPr>
              <a:t>Networks, NIPS 2015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3" y="982768"/>
            <a:ext cx="4536864" cy="467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2659993"/>
            <a:ext cx="4471125" cy="27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6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16927" y="6418943"/>
            <a:ext cx="4510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YOLO: Real-Time Object </a:t>
            </a:r>
            <a:r>
              <a:rPr lang="en-US" dirty="0" smtClean="0">
                <a:hlinkClick r:id="rId2"/>
              </a:rPr>
              <a:t>Detection, CVPR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52" y="1401763"/>
            <a:ext cx="7207493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00" y="19730"/>
            <a:ext cx="8229999" cy="3095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1215" y="6418943"/>
            <a:ext cx="456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SSD: Single Shot </a:t>
            </a:r>
            <a:r>
              <a:rPr lang="en-US" dirty="0" err="1">
                <a:hlinkClick r:id="rId3"/>
              </a:rPr>
              <a:t>MultiBox</a:t>
            </a:r>
            <a:r>
              <a:rPr lang="en-US" dirty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Detector, ECCV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10" y="3886200"/>
            <a:ext cx="7688178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0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28276" y="6343134"/>
            <a:ext cx="448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YOLO9000: Better, Faster, </a:t>
            </a:r>
            <a:r>
              <a:rPr lang="en-US" dirty="0" smtClean="0">
                <a:hlinkClick r:id="rId2"/>
              </a:rPr>
              <a:t>Stronger, </a:t>
            </a:r>
            <a:r>
              <a:rPr lang="en-US" dirty="0" err="1" smtClean="0">
                <a:hlinkClick r:id="rId2"/>
              </a:rPr>
              <a:t>arXiv</a:t>
            </a:r>
            <a:r>
              <a:rPr lang="en-US" dirty="0" smtClean="0">
                <a:hlinkClick r:id="rId2"/>
              </a:rPr>
              <a:t>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3872253"/>
            <a:ext cx="3543300" cy="253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98425"/>
            <a:ext cx="89630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YOLO v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96" y="1325563"/>
            <a:ext cx="8524406" cy="4795837"/>
          </a:xfrm>
        </p:spPr>
      </p:pic>
      <p:sp>
        <p:nvSpPr>
          <p:cNvPr id="4" name="Rectangle 3"/>
          <p:cNvSpPr/>
          <p:nvPr/>
        </p:nvSpPr>
        <p:spPr>
          <a:xfrm>
            <a:off x="2328276" y="6343134"/>
            <a:ext cx="448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YOLO9000: Better, Faster, </a:t>
            </a:r>
            <a:r>
              <a:rPr lang="en-US" dirty="0" smtClean="0">
                <a:hlinkClick r:id="rId5"/>
              </a:rPr>
              <a:t>Stronger, </a:t>
            </a:r>
            <a:r>
              <a:rPr lang="en-US" dirty="0" err="1" smtClean="0">
                <a:hlinkClick r:id="rId5"/>
              </a:rPr>
              <a:t>arXiv</a:t>
            </a:r>
            <a:r>
              <a:rPr lang="en-US" dirty="0" smtClean="0">
                <a:hlinkClick r:id="rId5"/>
              </a:rPr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Specify </a:t>
            </a:r>
            <a:r>
              <a:rPr lang="en-US" dirty="0"/>
              <a:t>Object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Statistical template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Generate Hypotheses</a:t>
            </a:r>
          </a:p>
          <a:p>
            <a:pPr lvl="1"/>
            <a:r>
              <a:rPr lang="en-US" dirty="0" smtClean="0"/>
              <a:t>Sliding windows</a:t>
            </a:r>
          </a:p>
          <a:p>
            <a:pPr lvl="1"/>
            <a:r>
              <a:rPr lang="en-US" dirty="0" smtClean="0"/>
              <a:t>Object proposal algorithms</a:t>
            </a:r>
          </a:p>
          <a:p>
            <a:pPr lvl="1"/>
            <a:r>
              <a:rPr lang="en-US" dirty="0" smtClean="0"/>
              <a:t>Region proposal network</a:t>
            </a:r>
          </a:p>
          <a:p>
            <a:pPr lvl="1"/>
            <a:endParaRPr lang="en-US" dirty="0"/>
          </a:p>
          <a:p>
            <a:r>
              <a:rPr lang="en-US" dirty="0"/>
              <a:t>Score </a:t>
            </a:r>
            <a:r>
              <a:rPr lang="en-US" dirty="0" smtClean="0"/>
              <a:t>Hypotheses</a:t>
            </a:r>
          </a:p>
          <a:p>
            <a:pPr lvl="1"/>
            <a:r>
              <a:rPr lang="en-US" dirty="0" smtClean="0"/>
              <a:t>CNN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Resolve Detections</a:t>
            </a:r>
          </a:p>
          <a:p>
            <a:pPr lvl="1"/>
            <a:r>
              <a:rPr lang="en-US" dirty="0" smtClean="0"/>
              <a:t>Non-maximum suppression</a:t>
            </a:r>
          </a:p>
        </p:txBody>
      </p:sp>
    </p:spTree>
    <p:extLst>
      <p:ext uri="{BB962C8B-B14F-4D97-AF65-F5344CB8AC3E}">
        <p14:creationId xmlns:p14="http://schemas.microsoft.com/office/powerpoint/2010/main" val="23008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33" y="0"/>
            <a:ext cx="8754534" cy="2287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48" y="2287281"/>
            <a:ext cx="6059946" cy="4268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82072" y="6555986"/>
            <a:ext cx="3061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Learning without </a:t>
            </a:r>
            <a:r>
              <a:rPr lang="en-US" sz="1400" dirty="0" smtClean="0">
                <a:hlinkClick r:id="rId4"/>
              </a:rPr>
              <a:t>forgetting, ECCV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0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6"/>
          <a:stretch/>
        </p:blipFill>
        <p:spPr bwMode="auto">
          <a:xfrm>
            <a:off x="685800" y="2829863"/>
            <a:ext cx="4702363" cy="37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Category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5294"/>
            <a:ext cx="7886700" cy="498166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Focus on object search: “Where is it?”</a:t>
            </a:r>
          </a:p>
          <a:p>
            <a:r>
              <a:rPr lang="en-US" sz="2800" dirty="0" smtClean="0"/>
              <a:t>Build templates that quickly differentiate object patch from background patch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549448" y="4514543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8391" y="5569803"/>
            <a:ext cx="2029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Object</a:t>
            </a:r>
            <a:r>
              <a:rPr lang="en-US" sz="2400" dirty="0" smtClean="0"/>
              <a:t> or </a:t>
            </a:r>
          </a:p>
          <a:p>
            <a:r>
              <a:rPr lang="en-US" sz="2400" b="1" dirty="0" smtClean="0"/>
              <a:t>Non-Object?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685800" y="28638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733" y="3134741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3968" y="5708608"/>
            <a:ext cx="948266" cy="812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2137883">
            <a:off x="2459137" y="430567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…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Picture 11" descr="C:\Users\Hoiem\AppData\Local\Temp\wz212c\model_dog_inde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54197" r="62379" b="9649"/>
          <a:stretch/>
        </p:blipFill>
        <p:spPr bwMode="auto">
          <a:xfrm>
            <a:off x="7044435" y="3819702"/>
            <a:ext cx="1588747" cy="172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17848" y="354889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Dog Model</a:t>
            </a:r>
            <a:endParaRPr lang="en-US" dirty="0"/>
          </a:p>
        </p:txBody>
      </p:sp>
      <p:pic>
        <p:nvPicPr>
          <p:cNvPr id="16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6" t="16733" r="14812" b="62130"/>
          <a:stretch/>
        </p:blipFill>
        <p:spPr bwMode="auto">
          <a:xfrm>
            <a:off x="5586733" y="2667000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3126" b="72873"/>
          <a:stretch/>
        </p:blipFill>
        <p:spPr bwMode="auto">
          <a:xfrm>
            <a:off x="5586733" y="3720714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dogmine.com/wp-content/uploads/2009/09/dogs-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668201" y="4858909"/>
            <a:ext cx="599366" cy="68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2" r="85558" b="8214"/>
          <a:stretch/>
        </p:blipFill>
        <p:spPr bwMode="auto">
          <a:xfrm>
            <a:off x="5566484" y="5782735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dogmine.com/wp-content/uploads/2009/09/dogs-026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0" t="43517" r="36547" b="38542"/>
          <a:stretch/>
        </p:blipFill>
        <p:spPr bwMode="auto">
          <a:xfrm>
            <a:off x="5566484" y="4794208"/>
            <a:ext cx="7772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26"/>
    </mc:Choice>
    <mc:Fallback xmlns="">
      <p:transition spd="slow" advTm="5472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in modeling the object class</a:t>
            </a:r>
            <a:endParaRPr lang="en-US" dirty="0"/>
          </a:p>
        </p:txBody>
      </p:sp>
      <p:pic>
        <p:nvPicPr>
          <p:cNvPr id="4" name="Picture 3" descr="koala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1339850"/>
            <a:ext cx="160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oal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5150" y="1573213"/>
            <a:ext cx="2127250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4025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Illumination</a:t>
            </a:r>
          </a:p>
        </p:txBody>
      </p:sp>
      <p:pic>
        <p:nvPicPr>
          <p:cNvPr id="7" name="Picture 6" descr="koal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339850"/>
            <a:ext cx="13620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5050" y="3168650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Object pose</a:t>
            </a:r>
          </a:p>
        </p:txBody>
      </p:sp>
      <p:pic>
        <p:nvPicPr>
          <p:cNvPr id="9" name="Picture 8" descr="koala11"/>
          <p:cNvPicPr>
            <a:picLocks noChangeAspect="1" noChangeArrowheads="1"/>
          </p:cNvPicPr>
          <p:nvPr/>
        </p:nvPicPr>
        <p:blipFill>
          <a:blip r:embed="rId5"/>
          <a:srcRect r="17667"/>
          <a:stretch>
            <a:fillRect/>
          </a:stretch>
        </p:blipFill>
        <p:spPr bwMode="auto">
          <a:xfrm>
            <a:off x="6038850" y="3824288"/>
            <a:ext cx="146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686550" y="3214688"/>
            <a:ext cx="20574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Clutter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011488" y="3900488"/>
            <a:ext cx="2690812" cy="2408237"/>
            <a:chOff x="2005" y="2990"/>
            <a:chExt cx="1695" cy="1517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005" y="4027"/>
              <a:ext cx="169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200" dirty="0">
                  <a:solidFill>
                    <a:srgbClr val="000000"/>
                  </a:solidFill>
                  <a:cs typeface="Arial" charset="0"/>
                </a:rPr>
                <a:t>Intra-class appearance</a:t>
              </a:r>
            </a:p>
          </p:txBody>
        </p:sp>
        <p:pic>
          <p:nvPicPr>
            <p:cNvPr id="13" name="Picture 13" descr="albinokoal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20" y="2990"/>
              <a:ext cx="107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84263" y="5565775"/>
            <a:ext cx="18319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dirty="0">
                <a:solidFill>
                  <a:srgbClr val="000000"/>
                </a:solidFill>
                <a:cs typeface="Arial" charset="0"/>
              </a:rPr>
              <a:t>Occlusions</a:t>
            </a:r>
          </a:p>
        </p:txBody>
      </p:sp>
      <p:pic>
        <p:nvPicPr>
          <p:cNvPr id="15" name="Picture 15" descr="koala_occlusions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 b="19913"/>
          <a:stretch>
            <a:fillRect/>
          </a:stretch>
        </p:blipFill>
        <p:spPr bwMode="auto">
          <a:xfrm>
            <a:off x="1241425" y="3900488"/>
            <a:ext cx="140176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koalas_lgbg"/>
          <p:cNvPicPr>
            <a:picLocks noChangeAspect="1" noChangeArrowheads="1"/>
          </p:cNvPicPr>
          <p:nvPr/>
        </p:nvPicPr>
        <p:blipFill>
          <a:blip r:embed="rId8"/>
          <a:srcRect r="40761"/>
          <a:stretch>
            <a:fillRect/>
          </a:stretch>
        </p:blipFill>
        <p:spPr bwMode="auto">
          <a:xfrm>
            <a:off x="6921500" y="1339850"/>
            <a:ext cx="1625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007100" y="5607050"/>
            <a:ext cx="32543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Viewpoint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03397" y="6519446"/>
            <a:ext cx="3140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from K. Grauman, B. </a:t>
            </a:r>
            <a:r>
              <a:rPr lang="en-US" sz="1600" dirty="0" err="1" smtClean="0"/>
              <a:t>Leibe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400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156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in modeling the non-object class</a:t>
            </a:r>
            <a:endParaRPr lang="en-US" sz="3600" dirty="0"/>
          </a:p>
        </p:txBody>
      </p:sp>
      <p:pic>
        <p:nvPicPr>
          <p:cNvPr id="6" name="Picture 12" descr="C:\Users\Hoiem\Documents\Presentations\NSF Frontiers - Aug 2011\fp_display\dog_005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11518" r="9890" b="14243"/>
          <a:stretch/>
        </p:blipFill>
        <p:spPr bwMode="auto">
          <a:xfrm>
            <a:off x="3880174" y="2705400"/>
            <a:ext cx="229634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C:\Users\Hoiem\Documents\Presentations\NSF Frontiers - Aug 2011\fp_display\dog_fp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78" y="2760133"/>
            <a:ext cx="249403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6408" y="203740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Bad Localization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41614" y="2113802"/>
            <a:ext cx="2057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Confused with Similar Object</a:t>
            </a:r>
            <a:endParaRPr lang="en-US" dirty="0"/>
          </a:p>
        </p:txBody>
      </p:sp>
      <p:pic>
        <p:nvPicPr>
          <p:cNvPr id="220165" name="Picture 5" descr="C:\Users\Hoiem\Documents\Presentations\NSF Frontiers - Aug 2011\fp_display\dog_fp_0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88" y="5272862"/>
            <a:ext cx="831359" cy="13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0288" y="4620118"/>
            <a:ext cx="2421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Confused with Dissimilar Objects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60678" y="49035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Misc. Background</a:t>
            </a:r>
            <a:endParaRPr lang="en-US" dirty="0"/>
          </a:p>
        </p:txBody>
      </p:sp>
      <p:pic>
        <p:nvPicPr>
          <p:cNvPr id="220166" name="Picture 6" descr="C:\Users\Hoiem\Documents\Presentations\NSF Frontiers - Aug 2011\fp_display\dog_fp_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52" y="5383740"/>
            <a:ext cx="613253" cy="9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C:\Users\Hoiem\Documents\Presentations\NSF Frontiers - Aug 2011\fp_display\dog_fp_00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5" y="5405437"/>
            <a:ext cx="961316" cy="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C:\Users\Hoiem\Documents\Presentations\NSF Frontiers - Aug 2011\fp_display\dog_fp_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48" y="5383740"/>
            <a:ext cx="1462455" cy="98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Hoiem\Documents\Presentations\NSF Frontiers - Aug 2011\fp_display\dog_tp_00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93" y="2356640"/>
            <a:ext cx="1830959" cy="18068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Hoiem\Documents\Presentations\NSF Frontiers - Aug 2011\fp_display\dog_tp_00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" y="4358462"/>
            <a:ext cx="1161641" cy="18288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6632" y="1424748"/>
            <a:ext cx="148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True Detections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596817" y="2037408"/>
            <a:ext cx="2283357" cy="4541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8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22"/>
    </mc:Choice>
    <mc:Fallback xmlns="">
      <p:transition spd="slow" advTm="3452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 Process of Object Recognition</a:t>
            </a:r>
            <a:endParaRPr lang="de-CH" dirty="0" smtClean="0"/>
          </a:p>
        </p:txBody>
      </p:sp>
      <p:sp>
        <p:nvSpPr>
          <p:cNvPr id="108" name="Rounded Rectangle 107"/>
          <p:cNvSpPr/>
          <p:nvPr/>
        </p:nvSpPr>
        <p:spPr>
          <a:xfrm>
            <a:off x="2362200" y="16764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Specify Object Model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362200" y="2865438"/>
            <a:ext cx="3657600" cy="639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Generate Hypotheses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362200" y="40386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Score Hypotheses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2362200" y="5257800"/>
            <a:ext cx="3657600" cy="639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Resolve Detections</a:t>
            </a:r>
          </a:p>
        </p:txBody>
      </p:sp>
      <p:sp>
        <p:nvSpPr>
          <p:cNvPr id="112" name="Down Arrow 111"/>
          <p:cNvSpPr/>
          <p:nvPr/>
        </p:nvSpPr>
        <p:spPr>
          <a:xfrm>
            <a:off x="3962400" y="2468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Down Arrow 113"/>
          <p:cNvSpPr/>
          <p:nvPr/>
        </p:nvSpPr>
        <p:spPr>
          <a:xfrm>
            <a:off x="3962400" y="361156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Down Arrow 114"/>
          <p:cNvSpPr/>
          <p:nvPr/>
        </p:nvSpPr>
        <p:spPr>
          <a:xfrm>
            <a:off x="3962400" y="479901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16764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the object parameters?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861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Specifying an object model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Statistical Template in Bounding Box</a:t>
            </a:r>
          </a:p>
          <a:p>
            <a:pPr marL="914400" lvl="1" indent="-514350"/>
            <a:r>
              <a:rPr lang="en-US" dirty="0" smtClean="0"/>
              <a:t>Object is some (</a:t>
            </a:r>
            <a:r>
              <a:rPr lang="en-US" dirty="0" err="1" smtClean="0"/>
              <a:t>x,y,w,h</a:t>
            </a:r>
            <a:r>
              <a:rPr lang="en-US" dirty="0" smtClean="0"/>
              <a:t>) in image</a:t>
            </a:r>
          </a:p>
          <a:p>
            <a:pPr marL="914400" lvl="1" indent="-514350"/>
            <a:r>
              <a:rPr lang="en-US" dirty="0" smtClean="0"/>
              <a:t>Features defined </a:t>
            </a:r>
            <a:r>
              <a:rPr lang="en-US" dirty="0" err="1" smtClean="0"/>
              <a:t>wrt</a:t>
            </a:r>
            <a:r>
              <a:rPr lang="en-US" dirty="0" smtClean="0"/>
              <a:t> bounding box coordinates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70" y="3509963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7870" y="3433763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2191870" y="5872163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316070" y="5872163"/>
            <a:ext cx="247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Template Visualization</a:t>
            </a:r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Images from Felzenszwalb</a:t>
            </a:r>
          </a:p>
        </p:txBody>
      </p:sp>
    </p:spTree>
    <p:extLst>
      <p:ext uri="{BB962C8B-B14F-4D97-AF65-F5344CB8AC3E}">
        <p14:creationId xmlns:p14="http://schemas.microsoft.com/office/powerpoint/2010/main" val="24424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3260</TotalTime>
  <Words>940</Words>
  <Application>Microsoft Office PowerPoint</Application>
  <PresentationFormat>On-screen Show (4:3)</PresentationFormat>
  <Paragraphs>242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新細明體</vt:lpstr>
      <vt:lpstr>Arial</vt:lpstr>
      <vt:lpstr>Calibri</vt:lpstr>
      <vt:lpstr>Calibri Light</vt:lpstr>
      <vt:lpstr>Times New Roman</vt:lpstr>
      <vt:lpstr>Office Theme</vt:lpstr>
      <vt:lpstr>Object Detection</vt:lpstr>
      <vt:lpstr>Today’s class</vt:lpstr>
      <vt:lpstr>Review: transfer learning</vt:lpstr>
      <vt:lpstr>PowerPoint Presentation</vt:lpstr>
      <vt:lpstr>Object Category Detection</vt:lpstr>
      <vt:lpstr>Challenges in modeling the object class</vt:lpstr>
      <vt:lpstr>Challenges in modeling the non-object class</vt:lpstr>
      <vt:lpstr>General Process of Object Recognition</vt:lpstr>
      <vt:lpstr>Specifying an object model</vt:lpstr>
      <vt:lpstr>Specifying an object model</vt:lpstr>
      <vt:lpstr>Specifying an object model</vt:lpstr>
      <vt:lpstr>Specifying an object model</vt:lpstr>
      <vt:lpstr>General Process of Object Recognition</vt:lpstr>
      <vt:lpstr>Generating hypotheses</vt:lpstr>
      <vt:lpstr>Generating hypotheses</vt:lpstr>
      <vt:lpstr>Generating hypotheses</vt:lpstr>
      <vt:lpstr>Generating hypotheses</vt:lpstr>
      <vt:lpstr>General Process of Object Recognition</vt:lpstr>
      <vt:lpstr>General Process of Object Recognition</vt:lpstr>
      <vt:lpstr>Resolving detection scores</vt:lpstr>
      <vt:lpstr>Resolving detection scores</vt:lpstr>
      <vt:lpstr>Object category detection in computer vision</vt:lpstr>
      <vt:lpstr>Basic Steps of Category Detection</vt:lpstr>
      <vt:lpstr>Sliding window: a simple alignment solution</vt:lpstr>
      <vt:lpstr>Each window is separately classified</vt:lpstr>
      <vt:lpstr>Statistical Template</vt:lpstr>
      <vt:lpstr>R-CNN (Girshick et al. CVPR 2014)</vt:lpstr>
      <vt:lpstr>Sliding window vs. region proposals</vt:lpstr>
      <vt:lpstr>PowerPoint Presentation</vt:lpstr>
      <vt:lpstr>PowerPoint Presentation</vt:lpstr>
      <vt:lpstr>PowerPoint Presentation</vt:lpstr>
      <vt:lpstr>Summary:  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Huang Jia-Bin</dc:creator>
  <cp:lastModifiedBy>Huang Jia-Bin</cp:lastModifiedBy>
  <cp:revision>139</cp:revision>
  <dcterms:created xsi:type="dcterms:W3CDTF">2016-08-19T16:11:18Z</dcterms:created>
  <dcterms:modified xsi:type="dcterms:W3CDTF">2017-02-07T04:57:16Z</dcterms:modified>
</cp:coreProperties>
</file>